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60"/>
      </p:cViewPr>
      <p:guideLst/>
    </p:cSldViewPr>
  </p:slideViewPr>
  <p:notesTextViewPr>
    <p:cViewPr>
      <p:scale>
        <a:sx n="1" d="1"/>
        <a:sy n="1" d="1"/>
      </p:scale>
      <p:origin x="0" y="0"/>
    </p:cViewPr>
  </p:notesTextViewPr>
  <p:sorterViewPr>
    <p:cViewPr>
      <p:scale>
        <a:sx n="100" d="100"/>
        <a:sy n="100" d="100"/>
      </p:scale>
      <p:origin x="0" y="-15236"/>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ba0776df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混淆浸润和不浸润液体附着层内分子间距和分子力</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04e5f06c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表面张力</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00f3d3c9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浸润与不浸润</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b7c6839c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毛细现象</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01166f26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题型4 液晶</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abe68b35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题型5 新材料的应用</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ba0776df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700" b="1" i="0" dirty="0">
                <a:solidFill>
                  <a:srgbClr val="000000"/>
                </a:solidFill>
                <a:latin typeface="汉仪舒圆黑简体" pitchFamily="34" charset="0"/>
                <a:ea typeface="汉仪舒圆黑简体" pitchFamily="34" charset="-122"/>
                <a:cs typeface="汉仪舒圆黑简体" pitchFamily="34" charset="-120"/>
              </a:rPr>
              <a:t>易错点 混淆浸润和不浸润液体附着层内分子间距和分子力</a:t>
            </a:r>
            <a:endParaRPr lang="en-US" sz="27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8f0c22a1e46103c3b2085e6#tid=68f8d28f7025800008f091d7#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43400"/>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物理  选择性必修</a:t>
            </a:r>
            <a:endParaRPr lang="en-US" sz="2400" dirty="0"/>
          </a:p>
        </p:txBody>
      </p:sp>
      <p:sp>
        <p:nvSpPr>
          <p:cNvPr id="4" name="MasterShapeName"/>
          <p:cNvSpPr/>
          <p:nvPr/>
        </p:nvSpPr>
        <p:spPr>
          <a:xfrm>
            <a:off x="8275320" y="4782312"/>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第三册  LK</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0" Type="http://schemas.openxmlformats.org/officeDocument/2006/relationships/theme" Target="../theme/theme1.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6.xml"/><Relationship Id="rId1" Type="http://schemas.openxmlformats.org/officeDocument/2006/relationships/image" Target="../media/image21.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6" Type="http://schemas.openxmlformats.org/officeDocument/2006/relationships/notesSlide" Target="../notesSlides/notesSlide13.xml"/><Relationship Id="rId5" Type="http://schemas.openxmlformats.org/officeDocument/2006/relationships/slideLayout" Target="../slideLayouts/slideLayout16.xml"/><Relationship Id="rId4" Type="http://schemas.openxmlformats.org/officeDocument/2006/relationships/image" Target="../media/image25.jpeg"/><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image" Target="../media/image22.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6" Type="http://schemas.openxmlformats.org/officeDocument/2006/relationships/notesSlide" Target="../notesSlides/notesSlide18.xml"/><Relationship Id="rId5" Type="http://schemas.openxmlformats.org/officeDocument/2006/relationships/slideLayout" Target="../slideLayouts/slideLayout17.xml"/><Relationship Id="rId4" Type="http://schemas.openxmlformats.org/officeDocument/2006/relationships/image" Target="../media/image29.jpeg"/><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image" Target="../media/image26.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7.xml"/><Relationship Id="rId2" Type="http://schemas.openxmlformats.org/officeDocument/2006/relationships/image" Target="../media/image31.jpeg"/><Relationship Id="rId1" Type="http://schemas.openxmlformats.org/officeDocument/2006/relationships/image" Target="../media/image30.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8.xml"/><Relationship Id="rId1" Type="http://schemas.openxmlformats.org/officeDocument/2006/relationships/image" Target="../media/image32.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8.xml"/><Relationship Id="rId1" Type="http://schemas.openxmlformats.org/officeDocument/2006/relationships/image" Target="../media/image33.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9.xml"/><Relationship Id="rId1" Type="http://schemas.openxmlformats.org/officeDocument/2006/relationships/image" Target="../media/image34.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9.xml"/><Relationship Id="rId1" Type="http://schemas.openxmlformats.org/officeDocument/2006/relationships/image" Target="../media/image35.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4.xml"/><Relationship Id="rId2" Type="http://schemas.openxmlformats.org/officeDocument/2006/relationships/image" Target="../media/image11.jpeg"/><Relationship Id="rId1" Type="http://schemas.openxmlformats.org/officeDocument/2006/relationships/image" Target="../media/image10.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4.xml"/><Relationship Id="rId1" Type="http://schemas.openxmlformats.org/officeDocument/2006/relationships/image" Target="../media/image12.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4.xml"/><Relationship Id="rId2" Type="http://schemas.openxmlformats.org/officeDocument/2006/relationships/image" Target="../media/image14.png"/><Relationship Id="rId1" Type="http://schemas.openxmlformats.org/officeDocument/2006/relationships/image" Target="../media/image13.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slideLayout" Target="../slideLayouts/slideLayout15.xml"/><Relationship Id="rId4" Type="http://schemas.openxmlformats.org/officeDocument/2006/relationships/image" Target="../media/image18.png"/><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5.xml"/><Relationship Id="rId1"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5.xml"/><Relationship Id="rId1"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2_1#d258fd00e?vop=1&amp;vop=1&amp;pid=00f3d3c92&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水滴与空气接触的表面层的水分子比水滴的内部稀疏，故A错误；由题图可知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，水珠并没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有浸润口罩内侧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，因此是合格产品，浸润与不浸润现象是相对的，各种液体的密度、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分子大小、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分子间隙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、分子间作用力大小等都各不相同，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因此口罩内侧材料并不一定对所有的液体都不浸润，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只要对水不浸润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，就是合格产品，故B错误，C正确；水滴附着层（即固液接触层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）内水分子比水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滴内部稀疏，附着层水分子受到的水滴内分子的作用力比受到的口罩内侧固体材料分子的作用力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，因而使水滴表面紧绷而减小与口罩内侧固体材料的作用，故D错误.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3_1#0aba7b09d?htil=4&amp;vop=1&amp;pid=b7c6839c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709042" y="1054295"/>
            <a:ext cx="2724912" cy="26700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13_2#0aba7b09d?htil=4&amp;vop=1&amp;pid=b7c6839c9&amp;color=0,0,0&amp;vtp=1&amp;bt=1&amp;bbb=1&amp;hb=1"/>
          <p:cNvSpPr/>
          <p:nvPr/>
        </p:nvSpPr>
        <p:spPr>
          <a:xfrm>
            <a:off x="722376" y="972000"/>
            <a:ext cx="7891272"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[山东2025高二下联考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图为某同学外出旅游时给盆栽设置的自动浇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水装置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，棉线一端放入盛水容器，另一端放入盆栽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，水会持续经过棉线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到达盆栽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14_1#0aba7b09d.bracket?vop=1&amp;pid=b7c6839c9&amp;color=0,0,0&amp;vpa=5&amp;vtp=1"/>
          <p:cNvSpPr/>
          <p:nvPr/>
        </p:nvSpPr>
        <p:spPr>
          <a:xfrm>
            <a:off x="4224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5_BD.13_3#0aba7b09d.choices?htil=4&amp;vop=1&amp;pid=b7c6839c9&amp;color=0,0,0&amp;vtp=1&amp;bbb=1"/>
          <p:cNvSpPr/>
          <p:nvPr/>
        </p:nvSpPr>
        <p:spPr>
          <a:xfrm>
            <a:off x="722376" y="2334074"/>
            <a:ext cx="7891272"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A.水不浸润棉线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.该装置利用了毛细现象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.棉线与水接触的附着层内，水分子间的作用力表现为引力</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.在完全失重的环境下，该装置将不会对盆栽浇水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5_1#0aba7b09d?vop=1&amp;vop=1&amp;pid=b7c6839c9&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水能从盛水容器通过棉线到盆栽,说明水浸润棉线,故A错误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；该装置通过棉线把水从低处引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到高处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,利用了毛细现象,故B正确；棉线与水接触的附着层内,由于棉线分子对水分子的吸引力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分子比较密集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,水分子间的作用力表现为斥力,故C错误；在完全失重的环境下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,分子间作用力仍然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,毛细现象更明显,该装置仍会对盆栽浇水,故D错误.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6_1#dc70e11f5?vop=1&amp;pid=b7c6839c9&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[四川南充普通高中2024高二下期末]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将粗细不同的两端开口的玻璃细管插入水银中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象是(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7_1#dc70e11f5.bracket?vop=1&amp;pid=b7c6839c9&amp;color=0,0,0&amp;vpa=6&amp;vtp=1"/>
          <p:cNvSpPr/>
          <p:nvPr/>
        </p:nvSpPr>
        <p:spPr>
          <a:xfrm>
            <a:off x="1430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16_2#dc70e11f5.choices?vop=1&amp;pid=b7c6839c9&amp;color=0,0,0&amp;vtp=1&amp;bbb=1"/>
          <p:cNvSpPr/>
          <p:nvPr/>
        </p:nvSpPr>
        <p:spPr>
          <a:xfrm>
            <a:off x="722377" y="2085027"/>
            <a:ext cx="10749630" cy="1536129"/>
          </a:xfrm>
          <a:prstGeom prst="rect">
            <a:avLst/>
          </a:prstGeom>
          <a:noFill/>
        </p:spPr>
        <p:txBody>
          <a:bodyPr wrap="none" lIns="0" tIns="0" rIns="0" bIns="0" rtlCol="0" anchor="t"/>
          <a:lstStyle/>
          <a:p>
            <a:pPr latinLnBrk="1">
              <a:lnSpc>
                <a:spcPts val="13700"/>
              </a:lnSpc>
              <a:tabLst>
                <a:tab pos="2731770" algn="l"/>
                <a:tab pos="5425440" algn="l"/>
                <a:tab pos="818261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75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76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765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endParaRPr lang="en-US" altLang="zh-CN" sz="900" dirty="0">
              <a:latin typeface="宋体" panose="02010600030101010101" pitchFamily="2" charset="-122"/>
            </a:endParaRPr>
          </a:p>
        </p:txBody>
      </p:sp>
      <p:pic>
        <p:nvPicPr>
          <p:cNvPr id="5" name="QC_5_BD.16_2#dc70e11f5.choice_image?vop=1&amp;pid=b7c6839c9&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84283" y="2119063"/>
            <a:ext cx="1673352" cy="150876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5_BD.16_2#dc70e11f5.choice_image?vop=1&amp;pid=b7c6839c9&amp;color=0,0,0&amp;tib=255,255,255&amp;iip=2&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681700" y="2091631"/>
            <a:ext cx="1700784" cy="153619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5_BD.16_2#dc70e11f5.choice_image?vop=1&amp;pid=b7c6839c9&amp;color=0,0,0&amp;tib=255,255,255&amp;iip=3&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405913" y="2063437"/>
            <a:ext cx="1719072" cy="154533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C_5_BD.16_2#dc70e11f5.choice_image?vop=1&amp;pid=b7c6839c9&amp;color=0,0,0&amp;tib=255,255,255&amp;iip=4&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169687" y="2063437"/>
            <a:ext cx="1719072" cy="154533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8_1#dc70e11f5?vop=1&amp;vop=1&amp;pid=b7c6839c9&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若液体不浸润玻璃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,玻璃细管与液面接触部分玻璃分子与液体分子间的吸引力小于液体分子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之间的吸引力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,所以在玻璃细管内会下降,并形成向上凸起的球面；若液体浸润玻璃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,玻璃细管与液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面接触部分玻璃分子与液体分子间的吸引力大于液体分子之间的吸引力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液体在玻璃细管内会上升,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并形成向下凹陷的球面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.玻璃管越细,液柱上升（或下降）越大,水银不浸润玻璃,液面会下降,A正确.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C_5_EX.20_1#dc70e11f5?vop=1&amp;vop=1&amp;pid=b7c6839c9&amp;color=0,0,0&amp;vtp=1&amp;bbb=1&amp;hb=1"/>
          <p:cNvSpPr/>
          <p:nvPr/>
        </p:nvSpPr>
        <p:spPr>
          <a:xfrm>
            <a:off x="722376" y="1078299"/>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1）液体浸润在细管中上升,液体不浸润在细管中下降；（2）管的横截面积越小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,液柱上升或下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降的高度就越大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1_1#623d18112?vop=1&amp;pid=b7c6839c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[河北邯郸2024高二下月考]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中国最早的农学论文《吕氏春秋·任地》论述到：“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人耨必以旱，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使地肥而土缓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”.农谚“锄板底下有水”“锄头自有三寸泽”，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这都是对松土保墒功能的生动总结.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关于农业生产中的松土保墒环节蕴含的科学原理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2_1#623d18112.bracket?vop=1&amp;pid=b7c6839c9&amp;color=0,0,0&amp;vpa=7&amp;vtp=1"/>
          <p:cNvSpPr/>
          <p:nvPr/>
        </p:nvSpPr>
        <p:spPr>
          <a:xfrm>
            <a:off x="8542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21_2#623d18112.choices?vop=1&amp;pid=b7c6839c9&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A.松土是把地面的土壤锄松，目的是破坏这些土壤里的毛细管，保存水分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.松土是为了让土壤里的毛细管变得更细，保护土壤里的水分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.松土保墒利用了浸润液体在细管中下降，不浸润液体在细管中上升的科学原理</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.松土除了保墒、刈草外，还可促进蒸发、降低地温，“多锄地发暖”这句农谚没有科学道理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3_1#623d18112?vop=1&amp;vop=1&amp;pid=b7c6839c9&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松土是把地面的土壤锄松，目的是破坏这些土壤里的毛细管，防止发生毛细现象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，可有效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减小水分蒸发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，保存水分，B、C错误，A正确；松土除了保墒、刈草外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，还可以减少土壤下水分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蒸发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，提高地温，D错误.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4_1#de40fd29f?vop=1&amp;pid=01166f268&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下列属于液晶分子示意图的是(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5_1#de40fd29f.bracket?vop=1&amp;pid=01166f268&amp;color=0,0,0&amp;vpa=8&amp;vtp=1"/>
          <p:cNvSpPr/>
          <p:nvPr/>
        </p:nvSpPr>
        <p:spPr>
          <a:xfrm>
            <a:off x="4435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24_2#de40fd29f.choices?vop=1&amp;pid=01166f268&amp;color=0,0,0&amp;vtp=1&amp;bbb=1"/>
          <p:cNvSpPr/>
          <p:nvPr/>
        </p:nvSpPr>
        <p:spPr>
          <a:xfrm>
            <a:off x="722377" y="1511300"/>
            <a:ext cx="10749630" cy="1435291"/>
          </a:xfrm>
          <a:prstGeom prst="rect">
            <a:avLst/>
          </a:prstGeom>
          <a:noFill/>
        </p:spPr>
        <p:txBody>
          <a:bodyPr wrap="none" lIns="0" tIns="0" rIns="0" bIns="0" rtlCol="0" anchor="t"/>
          <a:lstStyle/>
          <a:p>
            <a:pPr latinLnBrk="1">
              <a:lnSpc>
                <a:spcPts val="12800"/>
              </a:lnSpc>
              <a:tabLst>
                <a:tab pos="2646045" algn="l"/>
                <a:tab pos="5253990" algn="l"/>
                <a:tab pos="8103235"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55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55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715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endParaRPr lang="en-US" altLang="zh-CN" sz="900" dirty="0">
              <a:latin typeface="宋体" panose="02010600030101010101" pitchFamily="2" charset="-122"/>
            </a:endParaRPr>
          </a:p>
        </p:txBody>
      </p:sp>
      <p:pic>
        <p:nvPicPr>
          <p:cNvPr id="5" name="QC_5_BD.24_2#de40fd29f.choice_image?vop=1&amp;pid=01166f268&amp;color=0,0,0&amp;tib=255,255,255&amp;iip=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91141" y="1846834"/>
            <a:ext cx="859536" cy="110642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5_BD.24_2#de40fd29f.choice_image?vop=1&amp;pid=01166f268&amp;color=0,0,0&amp;tib=255,255,255&amp;iip=6&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616549" y="1846834"/>
            <a:ext cx="859536" cy="110642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5_BD.24_2#de40fd29f.choice_image?vop=1&amp;pid=01166f268&amp;color=0,0,0&amp;tib=255,255,255&amp;iip=7&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212746" y="1508506"/>
            <a:ext cx="1133856" cy="144475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C_5_BD.24_2#de40fd29f.choice_image?vop=1&amp;pid=01166f268&amp;color=0,0,0&amp;tib=255,255,255&amp;iip=8&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082311" y="1545082"/>
            <a:ext cx="1106424" cy="140817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6_1#de40fd29f?vop=1&amp;vop=1&amp;pid=01166f268&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液晶像液体一样可以流动，又具有某些晶体结构的特征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，所以液晶的分子排列从某个方向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看比较整齐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，但从另外一些方向看则是杂乱无章的，故B正确.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5d3bb5594.fixed?pid=7d9e37d97&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5d3bb5594.fixed?pid=7d9e37d97&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第2~3节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表面张力和毛细现象/材料及其应用</a:t>
            </a:r>
            <a:endParaRPr lang="en-US" altLang="zh-CN" sz="4400" dirty="0"/>
          </a:p>
        </p:txBody>
      </p:sp>
      <p:pic>
        <p:nvPicPr>
          <p:cNvPr id="4" name="C_3#5d3bb5594.fixed?pid=7d9e37d97&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5d3bb5594.fixed?pid=7d9e37d97&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7_1#d3be43b28?vop=1&amp;pid=01166f268&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9.如图所示，通电雾化玻璃是将液体高分子晶膜固定在两片玻璃之间，未通电时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，看起来像一块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毛玻璃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，不透明；通电后，看起来像一块普通玻璃，透明.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可以判断通电雾化玻璃中的液晶(</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8_1#d3be43b28.bracket?vop=1&amp;pid=01166f268&amp;color=0,0,0&amp;vpa=9&amp;vtp=1"/>
          <p:cNvSpPr/>
          <p:nvPr/>
        </p:nvSpPr>
        <p:spPr>
          <a:xfrm>
            <a:off x="10877614"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27_3#d3be43b28?htil=1&amp;vop=1&amp;pid=01166f26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450592" y="1951678"/>
            <a:ext cx="1911096" cy="210312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27_4#d3be43b28?htil=1&amp;vop=1&amp;pid=01166f26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101584" y="2097982"/>
            <a:ext cx="1353312" cy="19659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27_5#d3be43b28.choices?vop=1&amp;pid=01166f268&amp;color=0,0,0&amp;vtp=1&amp;bbb=1"/>
          <p:cNvSpPr/>
          <p:nvPr/>
        </p:nvSpPr>
        <p:spPr>
          <a:xfrm>
            <a:off x="722376" y="4199578"/>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A.是液态的晶体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.具有光学性质的各向同性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.不通电时，入射光在液晶层发生了全反射，导致光线无法通过</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.通电时，入射光在通过液晶层后按原方向传播</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9_1#d3be43b28?vop=1&amp;vop=1&amp;pid=01166f268&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液晶是介于晶体和液体之间的中间状态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,既具有液体的流动性又具有晶体光学性质的各向异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,A、B错误.不通电时,即在自然条件下,液晶层中的液晶分子无规则排列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,入射光在液晶层发生了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漫反射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,穿过玻璃的光线少,所以像毛玻璃，不透明；通电时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,液晶分子迅速从无规则排列变为有规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则排列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,入射光在通过液晶层后按原方向传播,C错误,D正确.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C_5_EX.31_1#d3be43b28?vop=1&amp;vop=1&amp;pid=01166f268&amp;color=0,0,0&amp;vtp=1&amp;bbb=1"/>
          <p:cNvSpPr/>
          <p:nvPr/>
        </p:nvSpPr>
        <p:spPr>
          <a:xfrm>
            <a:off x="722376" y="107067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液晶在光照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、温度、电场等外界作用下,光学性质可能发生改变.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2_1#1a9bc0ffe?vop=1&amp;pid=abe68b35b&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10.下列关于新材料、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新技术及其应用的说法错误的是(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3_1#1a9bc0ffe.bracket?vop=1&amp;pid=abe68b35b&amp;color=0,0,0&amp;vpa=10&amp;vtp=1"/>
          <p:cNvSpPr/>
          <p:nvPr/>
        </p:nvSpPr>
        <p:spPr>
          <a:xfrm>
            <a:off x="6870764"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4" name="QC_5_BD.32_2#1a9bc0ffe.choices?vop=1&amp;pid=abe68b35b&amp;color=0,0,0&amp;vtp=1&amp;bbb=1"/>
              <p:cNvSpPr/>
              <p:nvPr/>
            </p:nvSpPr>
            <p:spPr>
              <a:xfrm>
                <a:off x="722376" y="138430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A.现代计算机中（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CPU</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元器件）不需要应用半导体材料</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.家用电冰箱门内的四周装有磁性橡胶封条，可以使冰箱门关闭得严密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.“纳米材料”是指原料的几何尺寸达到纳米级，因而具有某些特殊性能</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.光纤通信和微波通信中的电磁波传播的速度不相同</a:t>
                </a:r>
                <a:endParaRPr lang="en-US" altLang="zh-CN" sz="2000" dirty="0"/>
              </a:p>
            </p:txBody>
          </p:sp>
        </mc:Choice>
        <mc:Fallback>
          <p:sp>
            <p:nvSpPr>
              <p:cNvPr id="4" name="QC_5_BD.32_2#1a9bc0ffe.choices?vop=1&amp;pid=abe68b35b&amp;color=0,0,0&amp;vtp=1&amp;bbb=1"/>
              <p:cNvSpPr>
                <a:spLocks noRot="1" noChangeAspect="1" noMove="1" noResize="1" noEditPoints="1" noAdjustHandles="1" noChangeArrowheads="1" noChangeShapeType="1" noTextEdit="1"/>
              </p:cNvSpPr>
              <p:nvPr/>
            </p:nvSpPr>
            <p:spPr>
              <a:xfrm>
                <a:off x="722376" y="1384300"/>
                <a:ext cx="10753344" cy="1796034"/>
              </a:xfrm>
              <a:prstGeom prst="rect">
                <a:avLst/>
              </a:prstGeom>
              <a:blipFill rotWithShape="1">
                <a:blip r:embed="rId1"/>
                <a:stretch>
                  <a:fillRect l="-4"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4_1#1a9bc0ffe?vop=1&amp;vop=1&amp;pid=abe68b35b&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计算机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CPU</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中大量采用了半导体材料，A错误；家用电冰箱门为了关闭得更严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，采用了带有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磁性的橡胶封条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，B正确；1纳米等于</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米，原料的几何尺寸达到这个级别，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可以获得特殊性能，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正确；光纤通信和微波通信的传播过程中介质不同，所以电磁波传播的速度不相同，D正确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题选说法错误的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，故选A.</a:t>
                </a:r>
                <a:endParaRPr lang="en-US" altLang="zh-CN" sz="2200" dirty="0"/>
              </a:p>
            </p:txBody>
          </p:sp>
        </mc:Choice>
        <mc:Fallback>
          <p:sp>
            <p:nvSpPr>
              <p:cNvPr id="2" name="QC_5_AS.34_1#1a9bc0ffe?vop=1&amp;vop=1&amp;pid=abe68b35b&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3437"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5_1#cef8a73ec?vop=1&amp;pid=ba0776dff&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[山东聊城2024高二下质量检测]</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液体的附着层具有收缩趋势的情况发生在(</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6_1#cef8a73ec.bracket?vop=1&amp;pid=ba0776dff&amp;color=0,0,0&amp;vpa=11&amp;vtp=1"/>
          <p:cNvSpPr/>
          <p:nvPr/>
        </p:nvSpPr>
        <p:spPr>
          <a:xfrm>
            <a:off x="9537764"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35_2#cef8a73ec.choices?vop=1&amp;pid=ba0776dff&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.液体不浸润固体的附着层</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.表面张力较大的液体的附着层</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C.所有液体的附着层</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.液体浸润固体的附着层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37_1#cef8a73ec?vop=1&amp;vop=1&amp;pid=ba0776dff&amp;color=0,0,0&amp;vtp=1&amp;bt=1&amp;bbb=1&amp;hb=1"/>
              <p:cNvSpPr/>
              <p:nvPr/>
            </p:nvSpPr>
            <p:spPr>
              <a:xfrm>
                <a:off x="722376" y="1033272"/>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附着层内液体分子间距离大于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时,附着层内分子间作用力表现为引力,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附着层有收缩的趋势,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即为不浸润现象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endParaRPr lang="en-US" altLang="zh-CN" sz="2200" dirty="0"/>
              </a:p>
            </p:txBody>
          </p:sp>
        </mc:Choice>
        <mc:Fallback>
          <p:sp>
            <p:nvSpPr>
              <p:cNvPr id="2" name="QC_6_AS.37_1#cef8a73ec?vop=1&amp;vop=1&amp;pid=ba0776dff&amp;color=0,0,0&amp;vtp=1&amp;bt=1&amp;bbb=1&amp;hb=1"/>
              <p:cNvSpPr>
                <a:spLocks noRot="1" noChangeAspect="1" noMove="1" noResize="1" noEditPoints="1" noAdjustHandles="1" noChangeArrowheads="1" noChangeShapeType="1" noTextEdit="1"/>
              </p:cNvSpPr>
              <p:nvPr/>
            </p:nvSpPr>
            <p:spPr>
              <a:xfrm>
                <a:off x="722376" y="1033272"/>
                <a:ext cx="10753344" cy="907034"/>
              </a:xfrm>
              <a:prstGeom prst="rect">
                <a:avLst/>
              </a:prstGeom>
              <a:blipFill rotWithShape="1">
                <a:blip r:embed="rId1"/>
                <a:stretch>
                  <a:fillRect l="-4" t="-14" r="-2758" b="-499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38_1#cef8a73ec?vop=1&amp;vop=1&amp;pid=ba0776dff&amp;color=0,0,0&amp;vtp=1&amp;bt=1&amp;bbb=1&amp;hb=1"/>
              <p:cNvSpPr/>
              <p:nvPr/>
            </p:nvSpPr>
            <p:spPr>
              <a:xfrm>
                <a:off x="722376" y="1033272"/>
                <a:ext cx="10753344" cy="31676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【易错分析】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浸润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：附着层内的液体分子受固体分子引力比液体分子间引力强,部分液体分子进入附着层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着层液体分子密集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,附着层内液体分子间距小于分子间的平衡距离</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附着层内分子力表现为斥力,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附着层有扩展趋势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,表现为液体浸润固体.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不浸润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：附着层内的液体分子受固体分子引力较弱,附着层中的部分液体分子进入液体内部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使附着层液体分子比液体内部分子稀疏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,附着层内液体分子间距大于分子的平衡距离</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,附着层内分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子力表现为引力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,附着层有收缩趋势,表现为液体不浸润固体.</a:t>
                </a:r>
                <a:endParaRPr lang="en-US" altLang="zh-CN" sz="2000" dirty="0"/>
              </a:p>
            </p:txBody>
          </p:sp>
        </mc:Choice>
        <mc:Fallback>
          <p:sp>
            <p:nvSpPr>
              <p:cNvPr id="2" name="QC_6_EX.38_1#cef8a73ec?vop=1&amp;vop=1&amp;pid=ba0776dff&amp;color=0,0,0&amp;vtp=1&amp;bt=1&amp;bbb=1&amp;hb=1"/>
              <p:cNvSpPr>
                <a:spLocks noRot="1" noChangeAspect="1" noMove="1" noResize="1" noEditPoints="1" noAdjustHandles="1" noChangeArrowheads="1" noChangeShapeType="1" noTextEdit="1"/>
              </p:cNvSpPr>
              <p:nvPr/>
            </p:nvSpPr>
            <p:spPr>
              <a:xfrm>
                <a:off x="722376" y="1033272"/>
                <a:ext cx="10753344" cy="3167634"/>
              </a:xfrm>
              <a:prstGeom prst="rect">
                <a:avLst/>
              </a:prstGeom>
              <a:blipFill rotWithShape="1">
                <a:blip r:embed="rId1"/>
                <a:stretch>
                  <a:fillRect l="-4" t="-4" r="-1376" b="-14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83dea60b5?vop=1&amp;pid=04e5f06cb&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[广东东莞五校2025高二下联考]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关于液体表面张力，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83dea60b5.bracket?vop=1&amp;pid=04e5f06cb&amp;color=0,0,0&amp;vpa=1&amp;vtp=1&amp;bbb=1"/>
          <p:cNvSpPr/>
          <p:nvPr/>
        </p:nvSpPr>
        <p:spPr>
          <a:xfrm>
            <a:off x="10137839" y="969265"/>
            <a:ext cx="52863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a:t>
            </a:r>
            <a:endParaRPr lang="en-US" altLang="zh-CN" sz="2000" dirty="0"/>
          </a:p>
        </p:txBody>
      </p:sp>
      <p:pic>
        <p:nvPicPr>
          <p:cNvPr id="4" name="QC_5_BD.1_3#83dea60b5?iti=1&amp;htil=1&amp;vop=1&amp;pid=04e5f06c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404872" y="1511300"/>
            <a:ext cx="2002536" cy="132588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1_4#83dea60b5?iti=2&amp;htil=1&amp;vop=1&amp;pid=04e5f06c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918704" y="1685036"/>
            <a:ext cx="1728216" cy="11521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1_5#83dea60b5?iti=1&amp;htil=1&amp;vop=1&amp;pid=04e5f06cb&amp;color=0,0,0&amp;vtp=1"/>
          <p:cNvSpPr/>
          <p:nvPr/>
        </p:nvSpPr>
        <p:spPr>
          <a:xfrm>
            <a:off x="3250565" y="2964180"/>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7" name="QC_5_BD.1_6#83dea60b5?iti=2&amp;htil=1&amp;vop=1&amp;pid=04e5f06cb&amp;color=0,0,0&amp;vtp=1"/>
          <p:cNvSpPr/>
          <p:nvPr/>
        </p:nvSpPr>
        <p:spPr>
          <a:xfrm>
            <a:off x="8627237" y="2964180"/>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
        <p:nvSpPr>
          <p:cNvPr id="8" name="QC_5_BD.1_7#83dea60b5.choices?vop=1&amp;pid=04e5f06cb&amp;color=0,0,0&amp;vtp=1&amp;bbb=1"/>
          <p:cNvSpPr/>
          <p:nvPr/>
        </p:nvSpPr>
        <p:spPr>
          <a:xfrm>
            <a:off x="722376" y="3426841"/>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A.图甲中的液体表面层分子间作用力表现为引力，所以分子间的距离小于平衡距离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.图甲中的液体表面层分子间的距离大于液体内部分子间的平均距离，产生表面张力</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.图乙中液体表面张力方向与液面相切</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.图乙中液体表面张力方向与液面垂直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83dea60b5?vop=1&amp;vop=1&amp;pid=04e5f06cb&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题图甲中的液体表面层分子间作用力表现为引力,所以分子间的距离大于平衡距离,故A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题图甲中的液体表面层分子间的距离大于液体内部分子间的平均距离,导致表面层内分子之间的分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子力表现为引力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,宏观上产生表面张力,故B正确；结合上述可知,表面张力表现为引力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,可知题图乙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中液体表面张力方向垂直于分界面</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,即与液面相切.故C正确,D错误.</a:t>
                </a:r>
                <a:endParaRPr lang="en-US" altLang="zh-CN" sz="2200" dirty="0"/>
              </a:p>
            </p:txBody>
          </p:sp>
        </mc:Choice>
        <mc:Fallback>
          <p:sp>
            <p:nvSpPr>
              <p:cNvPr id="2" name="QC_5_AS.3_1#83dea60b5?vop=1&amp;vop=1&amp;pid=04e5f06cb&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2616"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85d7dccd2?vop=1&amp;pid=04e5f06cb&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2.在密闭的容器内，放置一定量的液体，如图甲所示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，若将此容器置于在轨道上正常运行的人造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地球卫星上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则容器内液体的分布情况(</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C_5_BD.4_2#85d7dccd2?iti=3&amp;vop=1&amp;pid=04e5f06c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769864" y="1951677"/>
            <a:ext cx="649224" cy="7223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BD.4_3#85d7dccd2?iti=3&amp;vop=1&amp;pid=04e5f06cb&amp;color=0,0,0&amp;vtp=1"/>
          <p:cNvSpPr/>
          <p:nvPr/>
        </p:nvSpPr>
        <p:spPr>
          <a:xfrm>
            <a:off x="5938901" y="2801053"/>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pic>
        <p:nvPicPr>
          <p:cNvPr id="5" name="QC_5_BD.4_4#85d7dccd2?iti=4&amp;vop=1&amp;pid=04e5f06c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398264" y="3348677"/>
            <a:ext cx="3392424" cy="11430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4_5#85d7dccd2?iti=4&amp;vop=1&amp;pid=04e5f06cb&amp;color=0,0,0&amp;vtp=1"/>
          <p:cNvSpPr/>
          <p:nvPr/>
        </p:nvSpPr>
        <p:spPr>
          <a:xfrm>
            <a:off x="5938901" y="4618677"/>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
        <p:nvSpPr>
          <p:cNvPr id="7" name="QC_5_AN.5_1#85d7dccd2.bracket?vop=1&amp;pid=04e5f06cb&amp;color=0,0,0&amp;vpa=2&amp;vtp=1"/>
          <p:cNvSpPr/>
          <p:nvPr/>
        </p:nvSpPr>
        <p:spPr>
          <a:xfrm>
            <a:off x="5227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8" name="QC_5_BD.4_6#85d7dccd2.choices?vop=1&amp;pid=04e5f06cb&amp;color=0,0,0&amp;vtp=1&amp;bbb=1"/>
          <p:cNvSpPr/>
          <p:nvPr/>
        </p:nvSpPr>
        <p:spPr>
          <a:xfrm>
            <a:off x="722376" y="5086418"/>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.仍然如图甲所示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.只能如图乙中A所示</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.可能如图乙中C或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D所示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.可能如图乙中A或B所示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85d7dccd2?vop=1&amp;vop=1&amp;pid=04e5f06cb&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容器与液体所受重力均提供容器与液体做匀速圆周运动的向心力，</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液体仅受表面张力的作用，</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使其自由表面收缩到最小状态</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，呈球形.如果液体对容器是浸润的，那么将出现题图乙中B</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的情况；</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如果液体对容器是不浸润的</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，那么就出现题图乙中A的情况，故选项D正确，A、B、C错误.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7_1#b3fe22d40?vop=1&amp;pid=00f3d3c92&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[辽宁朝阳2024高二下月考]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同一种液体，滴在固体</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的表面时，出现如图甲所示的情况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毛细管</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插入这种液体时，液面又出现如图乙所示的情况.若固体</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和毛细管</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都很干净，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7_1#b3fe22d40?vop=1&amp;pid=00f3d3c92&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r="-638" b="-5384"/>
                </a:stretch>
              </a:blipFill>
            </p:spPr>
            <p:txBody>
              <a:bodyPr/>
              <a:lstStyle/>
              <a:p>
                <a:r>
                  <a:rPr lang="zh-CN" altLang="en-US">
                    <a:noFill/>
                  </a:rPr>
                  <a:t> </a:t>
                </a:r>
              </a:p>
            </p:txBody>
          </p:sp>
        </mc:Fallback>
      </mc:AlternateContent>
      <p:sp>
        <p:nvSpPr>
          <p:cNvPr id="3" name="QC_5_AN.8_1#b3fe22d40.bracket?vop=1&amp;pid=00f3d3c92&amp;color=0,0,0&amp;vpa=3&amp;vtp=1"/>
          <p:cNvSpPr/>
          <p:nvPr/>
        </p:nvSpPr>
        <p:spPr>
          <a:xfrm>
            <a:off x="10892092"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7_3#b3fe22d40?iti=5&amp;htil=1&amp;vop=1&amp;pid=00f3d3c92&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724912" y="2957518"/>
            <a:ext cx="1362456" cy="55778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7_4#b3fe22d40?iti=6&amp;htil=1&amp;vop=1&amp;pid=00f3d3c92&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138160" y="1951678"/>
            <a:ext cx="1289304" cy="15636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7_5#b3fe22d40?iti=5&amp;htil=1&amp;vop=1&amp;pid=00f3d3c92&amp;color=0,0,0&amp;vtp=1"/>
          <p:cNvSpPr/>
          <p:nvPr/>
        </p:nvSpPr>
        <p:spPr>
          <a:xfrm>
            <a:off x="3250565" y="3642302"/>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7" name="QC_5_BD.7_6#b3fe22d40?iti=6&amp;htil=1&amp;vop=1&amp;pid=00f3d3c92&amp;color=0,0,0&amp;vtp=1"/>
          <p:cNvSpPr/>
          <p:nvPr/>
        </p:nvSpPr>
        <p:spPr>
          <a:xfrm>
            <a:off x="8627237" y="3642302"/>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mc:AlternateContent xmlns:mc="http://schemas.openxmlformats.org/markup-compatibility/2006">
        <mc:Choice xmlns:a14="http://schemas.microsoft.com/office/drawing/2010/main" Requires="a14">
          <p:sp>
            <p:nvSpPr>
              <p:cNvPr id="8" name="QC_5_BD.7_7#b3fe22d40.choices?vop=1&amp;pid=00f3d3c92&amp;color=0,0,0&amp;vtp=1&amp;bbb=1"/>
              <p:cNvSpPr/>
              <p:nvPr/>
            </p:nvSpPr>
            <p:spPr>
              <a:xfrm>
                <a:off x="722376" y="4059878"/>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A.固体</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和毛细管</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可能是同种材料</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.固体</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和毛细管</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一定不是同种材料</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.液体对毛细管</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不浸润</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.固体</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的分子对液体附着层分子的引力比毛细管</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的分子对液体附着层分子的引力大</a:t>
                </a:r>
                <a:endParaRPr lang="en-US" altLang="zh-CN" sz="2000" dirty="0"/>
              </a:p>
            </p:txBody>
          </p:sp>
        </mc:Choice>
        <mc:Fallback>
          <p:sp>
            <p:nvSpPr>
              <p:cNvPr id="8" name="QC_5_BD.7_7#b3fe22d40.choices?vop=1&amp;pid=00f3d3c92&amp;color=0,0,0&amp;vtp=1&amp;bbb=1"/>
              <p:cNvSpPr>
                <a:spLocks noRot="1" noChangeAspect="1" noMove="1" noResize="1" noEditPoints="1" noAdjustHandles="1" noChangeArrowheads="1" noChangeShapeType="1" noTextEdit="1"/>
              </p:cNvSpPr>
              <p:nvPr/>
            </p:nvSpPr>
            <p:spPr>
              <a:xfrm>
                <a:off x="722376" y="4059878"/>
                <a:ext cx="10753344" cy="1796034"/>
              </a:xfrm>
              <a:prstGeom prst="rect">
                <a:avLst/>
              </a:prstGeom>
              <a:blipFill rotWithShape="1">
                <a:blip r:embed="rId4"/>
                <a:stretch>
                  <a:fillRect l="-4" t="-18" b="-25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9_1#b3fe22d40?vop=1&amp;vop=1&amp;pid=00f3d3c92&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当把毛细管</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插入液体时，液面呈现凹形，说明液体对</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浸润，液体不能附着在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明液体对</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不浸润，所以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一定不是同种材料，故A、C错误，B正确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；根据浸润与不浸润的特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，浸润时，附着层内的分子引力小于固体对分子的引力，而不浸润时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，附着层内的分子引力大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于固体对分子的引力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，所以固体</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的分子对液体附着层内的分子引力比毛细管</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的分子对液体附着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层内的分子引力小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，故D错误.</a:t>
                </a:r>
                <a:endParaRPr lang="en-US" altLang="zh-CN" sz="2200" dirty="0"/>
              </a:p>
            </p:txBody>
          </p:sp>
        </mc:Choice>
        <mc:Fallback>
          <p:sp>
            <p:nvSpPr>
              <p:cNvPr id="2" name="QC_5_AS.9_1#b3fe22d40?vop=1&amp;vop=1&amp;pid=00f3d3c92&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1087"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_1#d258fd00e?vop=1&amp;pid=00f3d3c92&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[江苏无锡南菁高中、张家港梁丰高中2024检测</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规范佩戴医用防护口罩是预防呼吸道传染病的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有效措施之一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，合格医用口罩内侧使用对水不浸润的材料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，如图所示为一滴水滴在医用口罩内侧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1_1#d258fd00e.bracket?vop=1&amp;pid=00f3d3c92&amp;color=0,0,0&amp;vpa=4&amp;vtp=1"/>
          <p:cNvSpPr/>
          <p:nvPr/>
        </p:nvSpPr>
        <p:spPr>
          <a:xfrm>
            <a:off x="4032314"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10_2#d258fd00e?htil=3&amp;vop=1&amp;pid=00f3d3c9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748727" y="2408877"/>
            <a:ext cx="1645920" cy="6949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10_3#d258fd00e.choices?htil=3&amp;vop=1&amp;pid=00f3d3c92&amp;color=0,0,0&amp;vtp=1&amp;bbb=1&amp;hb=1"/>
          <p:cNvSpPr/>
          <p:nvPr/>
        </p:nvSpPr>
        <p:spPr>
          <a:xfrm>
            <a:off x="722376" y="2334074"/>
            <a:ext cx="8970264" cy="2265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A.图中水滴与空气接触的表面层的水分子比水滴的内部密集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.该口罩为不合格产品，其内侧材料对所有的液体都浸润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.该口罩为合格产品，其内侧材料并非对所有的液体都不浸润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.图中水滴附着层（即固液接触层）内水分子比水滴内部密集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，因为附着层水分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子受到的水滴内分子的作用力比受到的口罩内侧固体材料分子的作用力小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3863</Words>
  <Application>WPS 演示</Application>
  <PresentationFormat>宽屏</PresentationFormat>
  <Paragraphs>185</Paragraphs>
  <Slides>28</Slides>
  <Notes>28</Notes>
  <HiddenSlides>0</HiddenSlides>
  <MMClips>0</MMClips>
  <ScaleCrop>false</ScaleCrop>
  <HeadingPairs>
    <vt:vector size="6" baseType="variant">
      <vt:variant>
        <vt:lpstr>已用的字体</vt:lpstr>
      </vt:variant>
      <vt:variant>
        <vt:i4>24</vt:i4>
      </vt:variant>
      <vt:variant>
        <vt:lpstr>主题</vt:lpstr>
      </vt:variant>
      <vt:variant>
        <vt:i4>1</vt:i4>
      </vt:variant>
      <vt:variant>
        <vt:lpstr>幻灯片标题</vt:lpstr>
      </vt:variant>
      <vt:variant>
        <vt:i4>28</vt:i4>
      </vt:variant>
    </vt:vector>
  </HeadingPairs>
  <TitlesOfParts>
    <vt:vector size="53"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Times New Roman</vt:lpstr>
      <vt:lpstr>Times New Roman</vt:lpstr>
      <vt:lpstr>宋体</vt:lpstr>
      <vt:lpstr>黑体</vt:lpstr>
      <vt:lpstr>仿宋</vt:lpstr>
      <vt:lpstr>仿宋</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刘慧洲</cp:lastModifiedBy>
  <cp:revision>4</cp:revision>
  <dcterms:created xsi:type="dcterms:W3CDTF">2025-10-23T04:44:00Z</dcterms:created>
  <dcterms:modified xsi:type="dcterms:W3CDTF">2025-10-27T01:09:36Z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E2EC9ED564484EF39DA7DD9A6D851E77_12</vt:lpwstr>
  </property>
  <property fmtid="{D5CDD505-2E9C-101B-9397-08002B2CF9AE}" pid="3" name="KSOProductBuildVer">
    <vt:lpwstr>2052-12.1.0.23125</vt:lpwstr>
  </property>
</Properties>
</file>